
<file path=[Content_Types].xml><?xml version="1.0" encoding="utf-8"?>
<Types xmlns="http://schemas.openxmlformats.org/package/2006/content-types">
  <Default Extension="png" ContentType="image/png"/>
  <Default Extension="bin" ContentType="application/vnd.openxmlformats-officedocument.oleObject"/>
  <Default Extension="vsd" ContentType="application/vnd.visio"/>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7"/>
  </p:notesMasterIdLst>
  <p:handoutMasterIdLst>
    <p:handoutMasterId r:id="rId8"/>
  </p:handoutMasterIdLst>
  <p:sldIdLst>
    <p:sldId id="256" r:id="rId5"/>
    <p:sldId id="257" r:id="rId6"/>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352" autoAdjust="0"/>
    <p:restoredTop sz="78235" autoAdjust="0"/>
  </p:normalViewPr>
  <p:slideViewPr>
    <p:cSldViewPr>
      <p:cViewPr varScale="1">
        <p:scale>
          <a:sx n="61" d="100"/>
          <a:sy n="61" d="100"/>
        </p:scale>
        <p:origin x="-1315" y="-72"/>
      </p:cViewPr>
      <p:guideLst>
        <p:guide orient="horz" pos="2592"/>
        <p:guide pos="4608"/>
      </p:guideLst>
    </p:cSldViewPr>
  </p:slideViewPr>
  <p:notesTextViewPr>
    <p:cViewPr>
      <p:scale>
        <a:sx n="1" d="1"/>
        <a:sy n="1" d="1"/>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6/11/2018</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6/11/2018</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this experiment we will be using channel 2 on the precision labs hardware.  First, set the jumpers as shown here. </a:t>
            </a:r>
            <a:r>
              <a:rPr lang="en-US" baseline="0" dirty="0" smtClean="0"/>
              <a:t>Connect the PSI to the PLABS board using the SMA cable, and connect the PHI to the PLABS channel 2 connector.  Finally, connect the USB cables to the computer. </a:t>
            </a:r>
            <a:r>
              <a:rPr lang="en-US" dirty="0" smtClean="0"/>
              <a:t>Throughout this experiment we will test different amplifiers.  </a:t>
            </a:r>
            <a:r>
              <a:rPr lang="en-US" baseline="0" dirty="0" smtClean="0"/>
              <a:t>Always be careful to install this amplifier right side up with the label at the bottom of the coupon card. For now you can leave the amplifier socket empty.  Pause and connect the hardware.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a:p>
        </p:txBody>
      </p:sp>
    </p:spTree>
    <p:extLst>
      <p:ext uri="{BB962C8B-B14F-4D97-AF65-F5344CB8AC3E}">
        <p14:creationId xmlns:p14="http://schemas.microsoft.com/office/powerpoint/2010/main" val="2919053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Throughout the experiment we will use different devices and apply different input signal amplitudes at different sampling rates.  Also,</a:t>
            </a:r>
            <a:r>
              <a:rPr lang="en-US" baseline="0" dirty="0" smtClean="0"/>
              <a:t> we will simulate and measure the performance of the different circuits.  Print out this table and use it to record your measured results as you step through the experiments.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1896093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oleObject" Target="../embeddings/Microsoft_Visio_2003-2010_Drawing1.vsd"/><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Connect the hardware</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257377390"/>
              </p:ext>
            </p:extLst>
          </p:nvPr>
        </p:nvGraphicFramePr>
        <p:xfrm>
          <a:off x="876300" y="1066800"/>
          <a:ext cx="12879388" cy="6096000"/>
        </p:xfrm>
        <a:graphic>
          <a:graphicData uri="http://schemas.openxmlformats.org/presentationml/2006/ole">
            <mc:AlternateContent xmlns:mc="http://schemas.openxmlformats.org/markup-compatibility/2006">
              <mc:Choice xmlns:v="urn:schemas-microsoft-com:vml" Requires="v">
                <p:oleObj spid="_x0000_s66562" name="Visio" r:id="rId5" imgW="12878858" imgH="6095952" progId="Visio.Drawing.11">
                  <p:embed/>
                </p:oleObj>
              </mc:Choice>
              <mc:Fallback>
                <p:oleObj name="Visio" r:id="rId5" imgW="12878858" imgH="6095952" progId="Visio.Drawing.11">
                  <p:embed/>
                  <p:pic>
                    <p:nvPicPr>
                      <p:cNvPr id="0" name=""/>
                      <p:cNvPicPr/>
                      <p:nvPr/>
                    </p:nvPicPr>
                    <p:blipFill>
                      <a:blip r:embed="rId6"/>
                      <a:stretch>
                        <a:fillRect/>
                      </a:stretch>
                    </p:blipFill>
                    <p:spPr>
                      <a:xfrm>
                        <a:off x="876300" y="1066800"/>
                        <a:ext cx="12879388" cy="6096000"/>
                      </a:xfrm>
                      <a:prstGeom prst="rect">
                        <a:avLst/>
                      </a:prstGeom>
                    </p:spPr>
                  </p:pic>
                </p:oleObj>
              </mc:Fallback>
            </mc:AlternateContent>
          </a:graphicData>
        </a:graphic>
      </p:graphicFrame>
    </p:spTree>
    <p:extLst>
      <p:ext uri="{BB962C8B-B14F-4D97-AF65-F5344CB8AC3E}">
        <p14:creationId xmlns:p14="http://schemas.microsoft.com/office/powerpoint/2010/main" val="27232577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840" y="171461"/>
            <a:ext cx="13954760" cy="977266"/>
          </a:xfrm>
        </p:spPr>
        <p:txBody>
          <a:bodyPr/>
          <a:lstStyle/>
          <a:p>
            <a:r>
              <a:rPr lang="en-US" dirty="0" smtClean="0"/>
              <a:t>Record results as we progress through Experiment </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953032182"/>
              </p:ext>
            </p:extLst>
          </p:nvPr>
        </p:nvGraphicFramePr>
        <p:xfrm>
          <a:off x="152400" y="1447800"/>
          <a:ext cx="14249400" cy="5772522"/>
        </p:xfrm>
        <a:graphic>
          <a:graphicData uri="http://schemas.openxmlformats.org/drawingml/2006/table">
            <a:tbl>
              <a:tblPr firstRow="1" bandRow="1">
                <a:tableStyleId>{5C22544A-7EE6-4342-B048-85BDC9FD1C3A}</a:tableStyleId>
              </a:tblPr>
              <a:tblGrid>
                <a:gridCol w="475957"/>
                <a:gridCol w="3715043"/>
                <a:gridCol w="1143000"/>
                <a:gridCol w="1066800"/>
                <a:gridCol w="914400"/>
                <a:gridCol w="1981200"/>
                <a:gridCol w="1295400"/>
                <a:gridCol w="1143000"/>
                <a:gridCol w="1257300"/>
                <a:gridCol w="1257300"/>
              </a:tblGrid>
              <a:tr h="651882">
                <a:tc gridSpan="10">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sz="2400" b="1" baseline="0" dirty="0" smtClean="0"/>
                    </a:p>
                  </a:txBody>
                  <a:tcPr>
                    <a:solidFill>
                      <a:schemeClr val="accent3"/>
                    </a:solidFill>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sz="2400" b="1" baseline="0" dirty="0" smtClean="0"/>
                    </a:p>
                  </a:txBody>
                  <a:tcPr>
                    <a:solidFill>
                      <a:schemeClr val="accent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sz="1800" baseline="0" dirty="0" smtClean="0"/>
                    </a:p>
                  </a:txBody>
                  <a:tcPr/>
                </a:tc>
                <a:tc hMerge="1">
                  <a:txBody>
                    <a:bodyPr/>
                    <a:lstStyle/>
                    <a:p>
                      <a:endParaRPr lang="en-US" sz="1800" baseline="0" dirty="0" smtClean="0"/>
                    </a:p>
                  </a:txBody>
                  <a:tcPr/>
                </a:tc>
                <a:tc hMerge="1">
                  <a:txBody>
                    <a:bodyPr/>
                    <a:lstStyle/>
                    <a:p>
                      <a:endParaRPr lang="en-US" sz="1800" baseline="0" dirty="0" smtClean="0"/>
                    </a:p>
                  </a:txBody>
                  <a:tcPr/>
                </a:tc>
                <a:tc hMerge="1">
                  <a:txBody>
                    <a:bodyPr/>
                    <a:lstStyle/>
                    <a:p>
                      <a:endParaRPr lang="en-US" sz="1800" baseline="0" dirty="0" smtClean="0"/>
                    </a:p>
                  </a:txBody>
                  <a:tcPr/>
                </a:tc>
              </a:tr>
              <a:tr h="1218735">
                <a:tc gridSpan="5">
                  <a:txBody>
                    <a:bodyPr/>
                    <a:lstStyle/>
                    <a:p>
                      <a:r>
                        <a:rPr lang="en-US" sz="2400" b="1" dirty="0" smtClean="0">
                          <a:solidFill>
                            <a:schemeClr val="bg1"/>
                          </a:solidFill>
                        </a:rPr>
                        <a:t>Device</a:t>
                      </a:r>
                      <a:endParaRPr lang="en-US" sz="2400" b="1" dirty="0">
                        <a:solidFill>
                          <a:schemeClr val="bg1"/>
                        </a:solidFill>
                      </a:endParaRPr>
                    </a:p>
                  </a:txBody>
                  <a:tcPr>
                    <a:solidFill>
                      <a:srgbClr val="FF0000"/>
                    </a:solidFill>
                  </a:tcPr>
                </a:tc>
                <a:tc hMerge="1">
                  <a:txBody>
                    <a:bodyPr/>
                    <a:lstStyle/>
                    <a:p>
                      <a:endParaRPr lang="en-US" sz="2400" b="1" dirty="0">
                        <a:solidFill>
                          <a:schemeClr val="bg1"/>
                        </a:solidFill>
                      </a:endParaRPr>
                    </a:p>
                  </a:txBody>
                  <a:tcPr>
                    <a:solidFill>
                      <a:srgbClr val="FF0000"/>
                    </a:solidFill>
                  </a:tcPr>
                </a:tc>
                <a:tc hMerge="1">
                  <a:txBody>
                    <a:bodyPr/>
                    <a:lstStyle/>
                    <a:p>
                      <a:endParaRPr lang="en-US" sz="2400" b="1" dirty="0">
                        <a:solidFill>
                          <a:schemeClr val="bg1"/>
                        </a:solidFill>
                      </a:endParaRPr>
                    </a:p>
                  </a:txBody>
                  <a:tcPr>
                    <a:solidFill>
                      <a:srgbClr val="FF0000"/>
                    </a:solidFill>
                  </a:tcPr>
                </a:tc>
                <a:tc hMerge="1">
                  <a:txBody>
                    <a:bodyPr/>
                    <a:lstStyle/>
                    <a:p>
                      <a:endParaRPr lang="en-US"/>
                    </a:p>
                  </a:txBody>
                  <a:tcPr/>
                </a:tc>
                <a:tc hMerge="1">
                  <a:txBody>
                    <a:bodyPr/>
                    <a:lstStyle/>
                    <a:p>
                      <a:endParaRPr lang="en-US" sz="2400" b="1" dirty="0">
                        <a:solidFill>
                          <a:schemeClr val="bg1"/>
                        </a:solidFill>
                      </a:endParaRPr>
                    </a:p>
                  </a:txBody>
                  <a:tcPr>
                    <a:solidFill>
                      <a:srgbClr val="FF0000"/>
                    </a:solidFill>
                  </a:tcPr>
                </a:tc>
                <a:tc>
                  <a:txBody>
                    <a:bodyPr/>
                    <a:lstStyle/>
                    <a:p>
                      <a:r>
                        <a:rPr lang="en-US" sz="2400" b="1" dirty="0" smtClean="0">
                          <a:solidFill>
                            <a:schemeClr val="bg1"/>
                          </a:solidFill>
                        </a:rPr>
                        <a:t>Simulated</a:t>
                      </a:r>
                      <a:r>
                        <a:rPr lang="en-US" sz="2400" b="1" baseline="0" dirty="0" smtClean="0">
                          <a:solidFill>
                            <a:schemeClr val="bg1"/>
                          </a:solidFill>
                        </a:rPr>
                        <a:t> </a:t>
                      </a:r>
                      <a:r>
                        <a:rPr lang="en-US" sz="2400" b="1" dirty="0" smtClean="0">
                          <a:solidFill>
                            <a:schemeClr val="bg1"/>
                          </a:solidFill>
                        </a:rPr>
                        <a:t>Settling Error ½LSB=38uV</a:t>
                      </a:r>
                      <a:endParaRPr lang="en-US" sz="2400" b="1" dirty="0">
                        <a:solidFill>
                          <a:schemeClr val="bg1"/>
                        </a:solidFill>
                      </a:endParaRPr>
                    </a:p>
                  </a:txBody>
                  <a:tcPr>
                    <a:solidFill>
                      <a:srgbClr val="FF0000"/>
                    </a:solidFill>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Example Measurements</a:t>
                      </a:r>
                      <a:endParaRPr lang="en-US" sz="2400" b="1" dirty="0" smtClean="0">
                        <a:solidFill>
                          <a:schemeClr val="bg1"/>
                        </a:solidFill>
                      </a:endParaRPr>
                    </a:p>
                    <a:p>
                      <a:endParaRPr lang="en-US" sz="2400" b="1" dirty="0">
                        <a:solidFill>
                          <a:schemeClr val="bg1"/>
                        </a:solidFill>
                      </a:endParaRPr>
                    </a:p>
                  </a:txBody>
                  <a:tcPr>
                    <a:solidFill>
                      <a:schemeClr val="bg1">
                        <a:lumMod val="65000"/>
                      </a:schemeClr>
                    </a:solidFill>
                  </a:tcPr>
                </a:tc>
                <a:tc hMerge="1">
                  <a:txBody>
                    <a:bodyPr/>
                    <a:lstStyle/>
                    <a:p>
                      <a:endParaRPr lang="en-US" sz="1800" b="1" dirty="0">
                        <a:solidFill>
                          <a:schemeClr val="bg1"/>
                        </a:solidFill>
                      </a:endParaRPr>
                    </a:p>
                  </a:txBody>
                  <a:tcPr>
                    <a:solidFill>
                      <a:srgbClr val="FF0000"/>
                    </a:solidFill>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Your Measurements</a:t>
                      </a:r>
                      <a:endParaRPr lang="en-US" sz="2400" b="1" dirty="0" smtClean="0">
                        <a:solidFill>
                          <a:schemeClr val="bg1"/>
                        </a:solidFill>
                      </a:endParaRPr>
                    </a:p>
                    <a:p>
                      <a:endParaRPr lang="en-US" sz="2400" b="1" dirty="0" smtClean="0">
                        <a:solidFill>
                          <a:schemeClr val="bg1"/>
                        </a:solidFill>
                      </a:endParaRPr>
                    </a:p>
                    <a:p>
                      <a:endParaRPr lang="en-US" sz="2400" b="1" dirty="0">
                        <a:solidFill>
                          <a:schemeClr val="bg1"/>
                        </a:solidFill>
                      </a:endParaRPr>
                    </a:p>
                  </a:txBody>
                  <a:tcPr>
                    <a:solidFill>
                      <a:srgbClr val="FF0000"/>
                    </a:solidFill>
                  </a:tcPr>
                </a:tc>
                <a:tc hMerge="1">
                  <a:txBody>
                    <a:bodyPr/>
                    <a:lstStyle/>
                    <a:p>
                      <a:endParaRPr lang="en-US" sz="1800" b="1" dirty="0">
                        <a:solidFill>
                          <a:schemeClr val="bg1"/>
                        </a:solidFill>
                      </a:endParaRPr>
                    </a:p>
                  </a:txBody>
                  <a:tcPr>
                    <a:solidFill>
                      <a:srgbClr val="FF0000"/>
                    </a:solidFill>
                  </a:tcPr>
                </a:tc>
              </a:tr>
              <a:tr h="651882">
                <a:tc>
                  <a:txBody>
                    <a:bodyPr/>
                    <a:lstStyle/>
                    <a:p>
                      <a:pPr algn="ctr"/>
                      <a:endParaRPr lang="en-US" sz="2400" dirty="0"/>
                    </a:p>
                  </a:txBody>
                  <a:tcPr/>
                </a:tc>
                <a:tc>
                  <a:txBody>
                    <a:bodyPr/>
                    <a:lstStyle/>
                    <a:p>
                      <a:pPr algn="ctr"/>
                      <a:r>
                        <a:rPr lang="en-US" sz="2400" dirty="0" smtClean="0"/>
                        <a:t>Device</a:t>
                      </a:r>
                      <a:endParaRPr lang="en-US" sz="2400" dirty="0"/>
                    </a:p>
                  </a:txBody>
                  <a:tcPr/>
                </a:tc>
                <a:tc>
                  <a:txBody>
                    <a:bodyPr/>
                    <a:lstStyle/>
                    <a:p>
                      <a:pPr algn="ctr"/>
                      <a:r>
                        <a:rPr lang="en-US" sz="2400" dirty="0" err="1" smtClean="0"/>
                        <a:t>Samp.Rate</a:t>
                      </a:r>
                      <a:endParaRPr lang="en-US" sz="2400" dirty="0"/>
                    </a:p>
                  </a:txBody>
                  <a:tcPr/>
                </a:tc>
                <a:tc>
                  <a:txBody>
                    <a:bodyPr/>
                    <a:lstStyle/>
                    <a:p>
                      <a:pPr algn="ctr"/>
                      <a:r>
                        <a:rPr lang="en-US" sz="2400" dirty="0" err="1" smtClean="0"/>
                        <a:t>V</a:t>
                      </a:r>
                      <a:r>
                        <a:rPr lang="en-US" sz="2400" baseline="-25000" dirty="0" err="1" smtClean="0"/>
                        <a:t>offset</a:t>
                      </a:r>
                      <a:endParaRPr lang="en-US" sz="2400" baseline="-25000" dirty="0" smtClean="0"/>
                    </a:p>
                    <a:p>
                      <a:pPr algn="ctr"/>
                      <a:r>
                        <a:rPr lang="en-US" sz="2400" dirty="0" smtClean="0"/>
                        <a:t>(V)</a:t>
                      </a:r>
                    </a:p>
                  </a:txBody>
                  <a:tcPr/>
                </a:tc>
                <a:tc>
                  <a:txBody>
                    <a:bodyPr/>
                    <a:lstStyle/>
                    <a:p>
                      <a:pPr algn="ctr"/>
                      <a:r>
                        <a:rPr lang="en-US" sz="2400" dirty="0" smtClean="0"/>
                        <a:t>V</a:t>
                      </a:r>
                      <a:r>
                        <a:rPr lang="en-US" sz="2400" baseline="-25000" dirty="0" smtClean="0"/>
                        <a:t>in</a:t>
                      </a:r>
                    </a:p>
                    <a:p>
                      <a:pPr algn="ctr"/>
                      <a:r>
                        <a:rPr lang="en-US" sz="2400" dirty="0" smtClean="0"/>
                        <a:t>(V)</a:t>
                      </a:r>
                      <a:endParaRPr lang="en-US" sz="2400" dirty="0"/>
                    </a:p>
                  </a:txBody>
                  <a:tcPr/>
                </a:tc>
                <a:tc>
                  <a:txBody>
                    <a:bodyPr/>
                    <a:lstStyle/>
                    <a:p>
                      <a:pPr algn="ctr"/>
                      <a:r>
                        <a:rPr lang="en-US" sz="2400" dirty="0" err="1" smtClean="0"/>
                        <a:t>V</a:t>
                      </a:r>
                      <a:r>
                        <a:rPr lang="en-US" sz="2400" baseline="-25000" dirty="0" err="1" smtClean="0"/>
                        <a:t>error</a:t>
                      </a:r>
                      <a:r>
                        <a:rPr lang="en-US" sz="2400" baseline="0" dirty="0" smtClean="0"/>
                        <a:t> </a:t>
                      </a:r>
                    </a:p>
                    <a:p>
                      <a:pPr algn="ctr"/>
                      <a:r>
                        <a:rPr lang="en-US" sz="2400" baseline="0" dirty="0" smtClean="0"/>
                        <a:t>(V)</a:t>
                      </a:r>
                      <a:endParaRPr lang="en-US" sz="2400" dirty="0" smtClean="0"/>
                    </a:p>
                  </a:txBody>
                  <a:tcPr/>
                </a:tc>
                <a:tc>
                  <a:txBody>
                    <a:bodyPr/>
                    <a:lstStyle/>
                    <a:p>
                      <a:pPr algn="ctr"/>
                      <a:r>
                        <a:rPr lang="en-US" sz="2400" dirty="0" smtClean="0"/>
                        <a:t>SNR (dB)</a:t>
                      </a:r>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THD (dB)</a:t>
                      </a:r>
                    </a:p>
                  </a:txBody>
                  <a:tcPr>
                    <a:solidFill>
                      <a:schemeClr val="accent4">
                        <a:lumMod val="20000"/>
                        <a:lumOff val="80000"/>
                      </a:schemeClr>
                    </a:solidFill>
                  </a:tcPr>
                </a:tc>
                <a:tc>
                  <a:txBody>
                    <a:bodyPr/>
                    <a:lstStyle/>
                    <a:p>
                      <a:pPr algn="ctr"/>
                      <a:r>
                        <a:rPr lang="en-US" sz="2400" dirty="0" smtClean="0"/>
                        <a:t>SNR (dB)</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THD (dB)</a:t>
                      </a:r>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endParaRPr lang="en-US" sz="2400" dirty="0" smtClean="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ADS8860</a:t>
                      </a:r>
                      <a:r>
                        <a:rPr lang="en-US" sz="2400" baseline="0" dirty="0" smtClean="0"/>
                        <a:t> Data Sheet </a:t>
                      </a:r>
                      <a:endParaRPr lang="en-US" sz="2400" dirty="0" smtClean="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endParaRPr lang="en-US" sz="2400" dirty="0" smtClean="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endParaRPr lang="en-US" sz="2400" dirty="0" smtClean="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endParaRPr lang="en-US" sz="2400" dirty="0" smtClean="0"/>
                    </a:p>
                  </a:txBody>
                  <a:tcPr/>
                </a:tc>
                <a:tc>
                  <a:txBody>
                    <a:bodyPr/>
                    <a:lstStyle/>
                    <a:p>
                      <a:pPr algn="ctr"/>
                      <a:endParaRPr lang="en-US" sz="2400" dirty="0"/>
                    </a:p>
                  </a:txBody>
                  <a:tcPr/>
                </a:tc>
                <a:tc>
                  <a:txBody>
                    <a:bodyPr/>
                    <a:lstStyle/>
                    <a:p>
                      <a:pPr algn="ctr"/>
                      <a:r>
                        <a:rPr lang="en-US" dirty="0" smtClean="0"/>
                        <a:t>93</a:t>
                      </a:r>
                      <a:endParaRPr lang="en-US" dirty="0"/>
                    </a:p>
                  </a:txBody>
                  <a:tcPr>
                    <a:solidFill>
                      <a:schemeClr val="bg1">
                        <a:lumMod val="65000"/>
                      </a:schemeClr>
                    </a:solidFill>
                  </a:tcPr>
                </a:tc>
                <a:tc>
                  <a:txBody>
                    <a:bodyPr/>
                    <a:lstStyle/>
                    <a:p>
                      <a:pPr algn="ctr"/>
                      <a:r>
                        <a:rPr lang="en-US" dirty="0" smtClean="0"/>
                        <a:t>-108</a:t>
                      </a:r>
                      <a:endParaRPr lang="en-US" dirty="0"/>
                    </a:p>
                  </a:txBody>
                  <a:tcPr>
                    <a:solidFill>
                      <a:schemeClr val="bg1">
                        <a:lumMod val="65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OPA320 Good</a:t>
                      </a:r>
                      <a:r>
                        <a:rPr lang="en-US" sz="2400" baseline="0" dirty="0" smtClean="0"/>
                        <a:t> filter1</a:t>
                      </a:r>
                      <a:endParaRPr lang="en-US" sz="2400" dirty="0" smtClean="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1M</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2.5</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4.9</a:t>
                      </a:r>
                    </a:p>
                  </a:txBody>
                  <a:tcPr/>
                </a:tc>
                <a:tc>
                  <a:txBody>
                    <a:bodyPr/>
                    <a:lstStyle/>
                    <a:p>
                      <a:pPr algn="ctr"/>
                      <a:r>
                        <a:rPr lang="en-US" sz="2400" dirty="0" smtClean="0"/>
                        <a:t>28uV</a:t>
                      </a:r>
                      <a:endParaRPr lang="en-US" sz="2400" dirty="0"/>
                    </a:p>
                  </a:txBody>
                  <a:tcPr/>
                </a:tc>
                <a:tc>
                  <a:txBody>
                    <a:bodyPr/>
                    <a:lstStyle/>
                    <a:p>
                      <a:pPr algn="ctr"/>
                      <a:r>
                        <a:rPr lang="en-US" sz="2400" dirty="0" smtClean="0"/>
                        <a:t>93.3</a:t>
                      </a:r>
                      <a:endParaRPr lang="en-US" sz="2400" dirty="0"/>
                    </a:p>
                  </a:txBody>
                  <a:tcPr>
                    <a:solidFill>
                      <a:schemeClr val="bg1">
                        <a:lumMod val="85000"/>
                      </a:schemeClr>
                    </a:solidFill>
                  </a:tcPr>
                </a:tc>
                <a:tc>
                  <a:txBody>
                    <a:bodyPr/>
                    <a:lstStyle/>
                    <a:p>
                      <a:pPr algn="ctr"/>
                      <a:r>
                        <a:rPr lang="en-US" sz="2400" dirty="0" smtClean="0"/>
                        <a:t>-108.8</a:t>
                      </a:r>
                      <a:endParaRPr lang="en-US" sz="2400" dirty="0"/>
                    </a:p>
                  </a:txBody>
                  <a:tcPr>
                    <a:solidFill>
                      <a:schemeClr val="bg1">
                        <a:lumMod val="85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OPA320 Bad </a:t>
                      </a:r>
                      <a:r>
                        <a:rPr lang="en-US" sz="2400" baseline="0" dirty="0" smtClean="0"/>
                        <a:t>filter</a:t>
                      </a:r>
                      <a:endParaRPr lang="en-US" sz="2400" dirty="0" smtClean="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1M</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2.5</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4.9</a:t>
                      </a:r>
                    </a:p>
                  </a:txBody>
                  <a:tcPr/>
                </a:tc>
                <a:tc>
                  <a:txBody>
                    <a:bodyPr/>
                    <a:lstStyle/>
                    <a:p>
                      <a:pPr algn="ctr"/>
                      <a:r>
                        <a:rPr lang="en-US" sz="2400" dirty="0" smtClean="0"/>
                        <a:t>-41mV</a:t>
                      </a:r>
                      <a:endParaRPr lang="en-US" sz="2400" dirty="0"/>
                    </a:p>
                  </a:txBody>
                  <a:tcPr/>
                </a:tc>
                <a:tc>
                  <a:txBody>
                    <a:bodyPr/>
                    <a:lstStyle/>
                    <a:p>
                      <a:pPr algn="ctr"/>
                      <a:r>
                        <a:rPr lang="en-US" sz="2400" dirty="0" smtClean="0"/>
                        <a:t>82.5</a:t>
                      </a:r>
                      <a:endParaRPr lang="en-US" sz="2400" dirty="0"/>
                    </a:p>
                  </a:txBody>
                  <a:tcPr>
                    <a:solidFill>
                      <a:schemeClr val="bg1">
                        <a:lumMod val="65000"/>
                      </a:schemeClr>
                    </a:solidFill>
                  </a:tcPr>
                </a:tc>
                <a:tc>
                  <a:txBody>
                    <a:bodyPr/>
                    <a:lstStyle/>
                    <a:p>
                      <a:pPr algn="ctr"/>
                      <a:r>
                        <a:rPr lang="en-US" sz="2400" dirty="0" smtClean="0"/>
                        <a:t>-73.4</a:t>
                      </a:r>
                      <a:endParaRPr lang="en-US" sz="2400" dirty="0"/>
                    </a:p>
                  </a:txBody>
                  <a:tcPr>
                    <a:solidFill>
                      <a:schemeClr val="bg1">
                        <a:lumMod val="65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OPA333 Low Bandwidth</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1M</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2.5</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4.9</a:t>
                      </a:r>
                    </a:p>
                  </a:txBody>
                  <a:tcPr/>
                </a:tc>
                <a:tc>
                  <a:txBody>
                    <a:bodyPr/>
                    <a:lstStyle/>
                    <a:p>
                      <a:pPr algn="ctr"/>
                      <a:r>
                        <a:rPr lang="en-US" sz="2400" dirty="0" smtClean="0"/>
                        <a:t>-91mV</a:t>
                      </a:r>
                      <a:endParaRPr lang="en-US" sz="2400" dirty="0"/>
                    </a:p>
                  </a:txBody>
                  <a:tcPr/>
                </a:tc>
                <a:tc>
                  <a:txBody>
                    <a:bodyPr/>
                    <a:lstStyle/>
                    <a:p>
                      <a:pPr algn="ctr"/>
                      <a:r>
                        <a:rPr lang="en-US" sz="2400" dirty="0" smtClean="0"/>
                        <a:t>54.1</a:t>
                      </a:r>
                      <a:endParaRPr lang="en-US" sz="2400" dirty="0"/>
                    </a:p>
                  </a:txBody>
                  <a:tcPr>
                    <a:solidFill>
                      <a:schemeClr val="bg1">
                        <a:lumMod val="85000"/>
                      </a:schemeClr>
                    </a:solidFill>
                  </a:tcPr>
                </a:tc>
                <a:tc>
                  <a:txBody>
                    <a:bodyPr/>
                    <a:lstStyle/>
                    <a:p>
                      <a:pPr algn="ctr"/>
                      <a:r>
                        <a:rPr lang="en-US" sz="2400" dirty="0" smtClean="0"/>
                        <a:t>-55.9</a:t>
                      </a:r>
                      <a:endParaRPr lang="en-US" sz="2400" dirty="0"/>
                    </a:p>
                  </a:txBody>
                  <a:tcPr>
                    <a:solidFill>
                      <a:schemeClr val="bg1">
                        <a:lumMod val="85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OPA316 Crossover</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1M</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1.8</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3.6</a:t>
                      </a:r>
                    </a:p>
                  </a:txBody>
                  <a:tcPr/>
                </a:tc>
                <a:tc>
                  <a:txBody>
                    <a:bodyPr/>
                    <a:lstStyle/>
                    <a:p>
                      <a:pPr algn="ctr"/>
                      <a:r>
                        <a:rPr lang="en-US" sz="2400" dirty="0" smtClean="0"/>
                        <a:t>36.7mV</a:t>
                      </a:r>
                      <a:endParaRPr lang="en-US" sz="2400" dirty="0"/>
                    </a:p>
                  </a:txBody>
                  <a:tcPr/>
                </a:tc>
                <a:tc>
                  <a:txBody>
                    <a:bodyPr/>
                    <a:lstStyle/>
                    <a:p>
                      <a:pPr algn="ctr"/>
                      <a:r>
                        <a:rPr lang="en-US" sz="2400" dirty="0" smtClean="0"/>
                        <a:t>86.1</a:t>
                      </a:r>
                      <a:endParaRPr lang="en-US" sz="2400" dirty="0"/>
                    </a:p>
                  </a:txBody>
                  <a:tcPr>
                    <a:solidFill>
                      <a:schemeClr val="bg1">
                        <a:lumMod val="65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-85.0</a:t>
                      </a:r>
                    </a:p>
                  </a:txBody>
                  <a:tcPr>
                    <a:solidFill>
                      <a:schemeClr val="bg1">
                        <a:lumMod val="65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5</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OPA316 Crossover</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500k</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1.8</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3.6</a:t>
                      </a:r>
                    </a:p>
                  </a:txBody>
                  <a:tcPr/>
                </a:tc>
                <a:tc>
                  <a:txBody>
                    <a:bodyPr/>
                    <a:lstStyle/>
                    <a:p>
                      <a:pPr algn="ctr"/>
                      <a:r>
                        <a:rPr lang="en-US" sz="2400" dirty="0" smtClean="0"/>
                        <a:t>47uV</a:t>
                      </a:r>
                      <a:endParaRPr lang="en-US" sz="2400" dirty="0"/>
                    </a:p>
                  </a:txBody>
                  <a:tcPr/>
                </a:tc>
                <a:tc>
                  <a:txBody>
                    <a:bodyPr/>
                    <a:lstStyle/>
                    <a:p>
                      <a:pPr algn="ctr"/>
                      <a:r>
                        <a:rPr lang="en-US" sz="2400" dirty="0" smtClean="0"/>
                        <a:t>90.3</a:t>
                      </a:r>
                      <a:endParaRPr lang="en-US" sz="2400" dirty="0"/>
                    </a:p>
                  </a:txBody>
                  <a:tcPr>
                    <a:solidFill>
                      <a:schemeClr val="bg1">
                        <a:lumMod val="85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-102.4</a:t>
                      </a:r>
                    </a:p>
                  </a:txBody>
                  <a:tcPr>
                    <a:solidFill>
                      <a:schemeClr val="bg1">
                        <a:lumMod val="85000"/>
                      </a:schemeClr>
                    </a:solidFill>
                  </a:tcPr>
                </a:tc>
                <a:tc>
                  <a:txBody>
                    <a:bodyPr/>
                    <a:lstStyle/>
                    <a:p>
                      <a:pPr algn="ctr"/>
                      <a:endParaRPr lang="en-US" sz="2400" dirty="0"/>
                    </a:p>
                  </a:txBody>
                  <a:tcPr/>
                </a:tc>
                <a:tc>
                  <a:txBody>
                    <a:bodyPr/>
                    <a:lstStyle/>
                    <a:p>
                      <a:pPr algn="ctr"/>
                      <a:endParaRPr lang="en-US" sz="2400" dirty="0"/>
                    </a:p>
                  </a:txBody>
                  <a:tcPr/>
                </a:tc>
              </a:tr>
            </a:tbl>
          </a:graphicData>
        </a:graphic>
      </p:graphicFrame>
    </p:spTree>
    <p:extLst>
      <p:ext uri="{BB962C8B-B14F-4D97-AF65-F5344CB8AC3E}">
        <p14:creationId xmlns:p14="http://schemas.microsoft.com/office/powerpoint/2010/main" val="51274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1ED3A77-EC22-42A8-B9FA-65E2D1E14490}">
  <ds:schemaRefs>
    <ds:schemaRef ds:uri="http://purl.org/dc/terms/"/>
    <ds:schemaRef ds:uri="http://schemas.microsoft.com/office/2006/documentManagement/types"/>
    <ds:schemaRef ds:uri="http://www.w3.org/XML/1998/namespace"/>
    <ds:schemaRef ds:uri="http://schemas.openxmlformats.org/package/2006/metadata/core-properties"/>
    <ds:schemaRef ds:uri="http://purl.org/dc/dcmitype/"/>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26535</TotalTime>
  <Words>270</Words>
  <Application>Microsoft Office PowerPoint</Application>
  <PresentationFormat>Custom</PresentationFormat>
  <Paragraphs>67</Paragraphs>
  <Slides>2</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vt:i4>
      </vt:variant>
    </vt:vector>
  </HeadingPairs>
  <TitlesOfParts>
    <vt:vector size="4" baseType="lpstr">
      <vt:lpstr>FinalPowerpoint</vt:lpstr>
      <vt:lpstr>Visio</vt:lpstr>
      <vt:lpstr>Connect the hardware</vt:lpstr>
      <vt:lpstr>Record results as we progress through Experiment </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a0872662</cp:lastModifiedBy>
  <cp:revision>734</cp:revision>
  <cp:lastPrinted>2017-03-22T20:22:26Z</cp:lastPrinted>
  <dcterms:created xsi:type="dcterms:W3CDTF">2014-01-16T17:03:53Z</dcterms:created>
  <dcterms:modified xsi:type="dcterms:W3CDTF">2018-06-12T01:14:43Z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